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75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8F502-C564-45FF-ACB4-54DD12625325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A8CD1-F5A7-49D9-ABF0-BBA918CAE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80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A8CD1-F5A7-49D9-ABF0-BBA918CAE52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866C6-7A50-4CA8-AB12-80C0AB31B3D2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A4C9B-05F4-4E12-B8EE-35BB4EC9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e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5983" y="3505200"/>
            <a:ext cx="2032017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62325" y="5006566"/>
            <a:ext cx="1819275" cy="93703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590800" y="7391400"/>
            <a:ext cx="2228544" cy="1752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38632" y="7575884"/>
            <a:ext cx="699659" cy="1322137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700"/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2590800" y="8898021"/>
            <a:ext cx="2124890" cy="64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700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V="1">
            <a:off x="2694453" y="7908981"/>
            <a:ext cx="540" cy="99416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70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2694453" y="8218376"/>
            <a:ext cx="932879" cy="896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 sz="70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436761" y="8037094"/>
            <a:ext cx="190756" cy="1938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7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679699" y="8467557"/>
            <a:ext cx="188076" cy="1938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7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H="1">
            <a:off x="2690134" y="9051758"/>
            <a:ext cx="915603" cy="128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 sz="70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743200" y="8882411"/>
            <a:ext cx="914331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900" dirty="0">
                <a:solidFill>
                  <a:srgbClr val="000000"/>
                </a:solidFill>
              </a:rPr>
              <a:t>500,000 meters</a:t>
            </a: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3648387" y="8247202"/>
            <a:ext cx="540" cy="655944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 sz="700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191000" y="8686800"/>
            <a:ext cx="553654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900" dirty="0">
                <a:solidFill>
                  <a:srgbClr val="000000"/>
                </a:solidFill>
              </a:rPr>
              <a:t>Equator</a:t>
            </a: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3601419" y="8898021"/>
            <a:ext cx="540" cy="21523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700"/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3581400" y="7848600"/>
            <a:ext cx="1238137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900" dirty="0">
                <a:solidFill>
                  <a:srgbClr val="000000"/>
                </a:solidFill>
              </a:rPr>
              <a:t>500,000 Easting (X)‏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900" dirty="0">
                <a:solidFill>
                  <a:srgbClr val="000000"/>
                </a:solidFill>
              </a:rPr>
              <a:t>4,000,000 Northing (Y)‏</a:t>
            </a:r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3938291" y="7575884"/>
            <a:ext cx="621919" cy="641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700"/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3855454" y="7399978"/>
            <a:ext cx="553897" cy="1473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900" dirty="0">
                <a:solidFill>
                  <a:srgbClr val="000000"/>
                </a:solidFill>
              </a:rPr>
              <a:t>84° N Latitude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304800"/>
            <a:ext cx="3581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Earth</a:t>
            </a:r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en-US" sz="1050" dirty="0" smtClean="0">
                <a:solidFill>
                  <a:schemeClr val="tx1"/>
                </a:solidFill>
              </a:rPr>
              <a:t>Earth is spinning and bulges at the equator into an Oblate Spheroid 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Diameter at equator: ~12,756km  (~7,926 miles)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At poles: ~12,715.43 km (~7,901 miles)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1400" y="1219200"/>
            <a:ext cx="3276600" cy="2057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Coordinates</a:t>
            </a:r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en-US" sz="1050" dirty="0" smtClean="0">
                <a:solidFill>
                  <a:schemeClr val="tx1"/>
                </a:solidFill>
              </a:rPr>
              <a:t>Geographic: Latitude, Longitude (Y,X)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- Prime meridian at Greenwich England, parallels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DMS: 44°34′14.81″N 123°16′33.59″W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DD: 44.570781, -123.275997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Projected: Easting, Northing (X,Y)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UTM: 521914 E, 4935308 N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Accuracy</a:t>
            </a:r>
            <a:r>
              <a:rPr lang="en-US" sz="1200" dirty="0" smtClean="0">
                <a:solidFill>
                  <a:schemeClr val="tx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30 meters=about 1 second at the equator</a:t>
            </a:r>
          </a:p>
          <a:p>
            <a:pPr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1 meter in DD requires at least 5 fractional digits</a:t>
            </a:r>
          </a:p>
          <a:p>
            <a:pPr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 1 meter in DMS requires 2 fractional digits</a:t>
            </a:r>
          </a:p>
          <a:p>
            <a:pPr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 1 meter in UTM requires no fractional </a:t>
            </a:r>
            <a:r>
              <a:rPr lang="en-US" sz="1050" dirty="0" smtClean="0">
                <a:solidFill>
                  <a:schemeClr val="tx1"/>
                </a:solidFill>
              </a:rPr>
              <a:t>digits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782104"/>
              </p:ext>
            </p:extLst>
          </p:nvPr>
        </p:nvGraphicFramePr>
        <p:xfrm>
          <a:off x="1" y="5791201"/>
          <a:ext cx="3352799" cy="13716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96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4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126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Datum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Definition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Error From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HARN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84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HARN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High Accuracy Reference Network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8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WGS 84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World Geodetic System 1984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7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NAD83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North American Datum 1983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&lt;0.001m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7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NAD27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North American Datum 1927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200m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0" y="3276600"/>
            <a:ext cx="3352800" cy="251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Spatial/Coordinate Reference System (SRS or CRS)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Datums – define reference surface for spatial data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Modern </a:t>
            </a:r>
            <a:r>
              <a:rPr lang="en-US" sz="1050" dirty="0" err="1" smtClean="0">
                <a:solidFill>
                  <a:schemeClr val="tx1"/>
                </a:solidFill>
              </a:rPr>
              <a:t>datums</a:t>
            </a:r>
            <a:r>
              <a:rPr lang="en-US" sz="1050" dirty="0" smtClean="0">
                <a:solidFill>
                  <a:schemeClr val="tx1"/>
                </a:solidFill>
              </a:rPr>
              <a:t> define “flattening” at the poles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Projections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Geographic </a:t>
            </a:r>
            <a:r>
              <a:rPr lang="en-US" sz="1050" dirty="0" smtClean="0">
                <a:solidFill>
                  <a:schemeClr val="tx1"/>
                </a:solidFill>
              </a:rPr>
              <a:t>– used </a:t>
            </a:r>
            <a:r>
              <a:rPr lang="en-US" sz="1050" dirty="0" smtClean="0">
                <a:solidFill>
                  <a:schemeClr val="tx1"/>
                </a:solidFill>
              </a:rPr>
              <a:t>as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</a:rPr>
              <a:t>projection 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UTM 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State </a:t>
            </a:r>
            <a:r>
              <a:rPr lang="en-US" sz="1050" dirty="0" smtClean="0">
                <a:solidFill>
                  <a:schemeClr val="tx1"/>
                </a:solidFill>
              </a:rPr>
              <a:t>Plane </a:t>
            </a:r>
            <a:endParaRPr lang="en-US" sz="105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California Teale Albers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Google/World Mercator</a:t>
            </a:r>
            <a:endParaRPr lang="en-US" sz="1050" dirty="0" smtClean="0">
              <a:solidFill>
                <a:schemeClr val="tx1"/>
              </a:solidFill>
            </a:endParaRPr>
          </a:p>
          <a:p>
            <a:r>
              <a:rPr lang="en-US" sz="1050" dirty="0" smtClean="0">
                <a:solidFill>
                  <a:schemeClr val="tx1"/>
                </a:solidFill>
              </a:rPr>
              <a:t>Using:</a:t>
            </a:r>
          </a:p>
          <a:p>
            <a:pPr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If a CRS is missing from data:</a:t>
            </a:r>
          </a:p>
          <a:p>
            <a:pPr lvl="1"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 Find out what it is and “Define” it</a:t>
            </a:r>
          </a:p>
          <a:p>
            <a:pPr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If two layers have different </a:t>
            </a:r>
            <a:r>
              <a:rPr lang="en-US" sz="1050" dirty="0" err="1" smtClean="0">
                <a:solidFill>
                  <a:schemeClr val="tx1"/>
                </a:solidFill>
              </a:rPr>
              <a:t>CRSes</a:t>
            </a:r>
            <a:r>
              <a:rPr lang="en-US" sz="1050" dirty="0" smtClean="0">
                <a:solidFill>
                  <a:schemeClr val="tx1"/>
                </a:solidFill>
              </a:rPr>
              <a:t>:</a:t>
            </a:r>
          </a:p>
          <a:p>
            <a:pPr lvl="1"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 “Project” them into the same </a:t>
            </a:r>
            <a:r>
              <a:rPr lang="en-US" sz="1050" dirty="0" smtClean="0">
                <a:solidFill>
                  <a:schemeClr val="tx1"/>
                </a:solidFill>
              </a:rPr>
              <a:t>CRS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81400" y="304800"/>
            <a:ext cx="32766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Common Units</a:t>
            </a:r>
            <a:r>
              <a:rPr lang="en-US" sz="1200" dirty="0" smtClean="0">
                <a:solidFill>
                  <a:schemeClr val="tx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IS: Kilometers, Meters</a:t>
            </a:r>
          </a:p>
          <a:p>
            <a:pPr>
              <a:buFontTx/>
              <a:buChar char="-"/>
            </a:pPr>
            <a:r>
              <a:rPr lang="en-US" sz="1050" dirty="0" smtClean="0">
                <a:solidFill>
                  <a:schemeClr val="tx1"/>
                </a:solidFill>
              </a:rPr>
              <a:t>English: Feet, Miles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- Nautical: Depth: fathoms (6 feet), nautical miles (~1.15 miles)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" y="0"/>
            <a:ext cx="6858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General GIS Quick Reference</a:t>
            </a:r>
            <a:endParaRPr lang="en-US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1524000"/>
            <a:ext cx="330011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TextBox 30"/>
          <p:cNvSpPr txBox="1"/>
          <p:nvPr/>
        </p:nvSpPr>
        <p:spPr>
          <a:xfrm>
            <a:off x="0" y="1219200"/>
            <a:ext cx="2127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Geographic data projected flat</a:t>
            </a:r>
            <a:endParaRPr lang="en-US" sz="1200" b="1" dirty="0"/>
          </a:p>
        </p:txBody>
      </p:sp>
      <p:sp>
        <p:nvSpPr>
          <p:cNvPr id="33" name="Rectangle 32"/>
          <p:cNvSpPr/>
          <p:nvPr/>
        </p:nvSpPr>
        <p:spPr>
          <a:xfrm>
            <a:off x="0" y="1219200"/>
            <a:ext cx="3581400" cy="2057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00600" y="7391400"/>
            <a:ext cx="2057400" cy="175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050" b="1" dirty="0" smtClean="0">
                <a:solidFill>
                  <a:schemeClr val="tx1"/>
                </a:solidFill>
              </a:rPr>
              <a:t>Data Types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Vector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Point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Polyline</a:t>
            </a:r>
            <a:r>
              <a:rPr lang="en-US" sz="1000" dirty="0" smtClean="0">
                <a:solidFill>
                  <a:schemeClr val="tx1"/>
                </a:solidFill>
              </a:rPr>
              <a:t> (line segments)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Polygons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Rasters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Sample/Band depth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Pixel = picture element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Pixel/cell size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Artifacts</a:t>
            </a: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2" name="Picture 4" descr="A black and white diagram of the USA showing the UTM grid.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7428761"/>
            <a:ext cx="2590800" cy="1715239"/>
          </a:xfrm>
          <a:prstGeom prst="rect">
            <a:avLst/>
          </a:prstGeom>
          <a:noFill/>
        </p:spPr>
      </p:pic>
      <p:sp>
        <p:nvSpPr>
          <p:cNvPr id="46" name="TextBox 45"/>
          <p:cNvSpPr txBox="1"/>
          <p:nvPr/>
        </p:nvSpPr>
        <p:spPr>
          <a:xfrm>
            <a:off x="533400" y="7162800"/>
            <a:ext cx="15674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US UTM Zones (USGS)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3352800" y="3276600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California Teale Albers</a:t>
            </a:r>
            <a:endParaRPr lang="en-US" sz="1000" dirty="0"/>
          </a:p>
        </p:txBody>
      </p:sp>
      <p:sp>
        <p:nvSpPr>
          <p:cNvPr id="48" name="TextBox 47"/>
          <p:cNvSpPr txBox="1"/>
          <p:nvPr/>
        </p:nvSpPr>
        <p:spPr>
          <a:xfrm>
            <a:off x="4953000" y="3276600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State Plane Zones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362325" y="598679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Example Raster</a:t>
            </a:r>
            <a:endParaRPr lang="en-US" sz="1100" dirty="0"/>
          </a:p>
        </p:txBody>
      </p:sp>
      <p:sp>
        <p:nvSpPr>
          <p:cNvPr id="51" name="TextBox 50"/>
          <p:cNvSpPr txBox="1"/>
          <p:nvPr/>
        </p:nvSpPr>
        <p:spPr>
          <a:xfrm>
            <a:off x="5076825" y="478155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Polylines (line segments)</a:t>
            </a:r>
            <a:endParaRPr lang="en-US" sz="1100" dirty="0"/>
          </a:p>
        </p:txBody>
      </p:sp>
      <p:sp>
        <p:nvSpPr>
          <p:cNvPr id="54" name="TextBox 53"/>
          <p:cNvSpPr txBox="1"/>
          <p:nvPr/>
        </p:nvSpPr>
        <p:spPr>
          <a:xfrm>
            <a:off x="5029200" y="594360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Polygon</a:t>
            </a:r>
            <a:endParaRPr lang="en-US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3352800" y="478155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Points</a:t>
            </a:r>
            <a:endParaRPr lang="en-US" sz="1100" dirty="0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81600" y="5016256"/>
            <a:ext cx="1676400" cy="92258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9" name="TextBox 58"/>
          <p:cNvSpPr txBox="1"/>
          <p:nvPr/>
        </p:nvSpPr>
        <p:spPr>
          <a:xfrm>
            <a:off x="3352800" y="557212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Major Cities</a:t>
            </a:r>
            <a:endParaRPr lang="en-US" sz="1000" dirty="0"/>
          </a:p>
        </p:txBody>
      </p:sp>
      <p:sp>
        <p:nvSpPr>
          <p:cNvPr id="60" name="TextBox 59"/>
          <p:cNvSpPr txBox="1"/>
          <p:nvPr/>
        </p:nvSpPr>
        <p:spPr>
          <a:xfrm>
            <a:off x="5153025" y="557212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Major Rivers</a:t>
            </a:r>
            <a:endParaRPr lang="en-US" sz="1000" dirty="0"/>
          </a:p>
        </p:txBody>
      </p:sp>
      <p:sp>
        <p:nvSpPr>
          <p:cNvPr id="45" name="TextBox 44"/>
          <p:cNvSpPr txBox="1"/>
          <p:nvPr/>
        </p:nvSpPr>
        <p:spPr>
          <a:xfrm>
            <a:off x="5822139" y="8882390"/>
            <a:ext cx="10358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By Jim Graham</a:t>
            </a:r>
            <a:endParaRPr lang="en-US" sz="11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61980" y="6191250"/>
            <a:ext cx="1811379" cy="118110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167941" y="6200775"/>
            <a:ext cx="1690059" cy="117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81400" y="3581400"/>
            <a:ext cx="980557" cy="11191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29000" y="3505200"/>
            <a:ext cx="1295400" cy="1295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581400" y="0"/>
            <a:ext cx="3276600" cy="2438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Common GIS Software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7-zip: decompress zip, tar, </a:t>
            </a:r>
            <a:r>
              <a:rPr lang="en-US" sz="1000" dirty="0" err="1" smtClean="0">
                <a:solidFill>
                  <a:schemeClr val="tx1"/>
                </a:solidFill>
              </a:rPr>
              <a:t>gz</a:t>
            </a:r>
            <a:r>
              <a:rPr lang="en-US" sz="1000" dirty="0" smtClean="0">
                <a:solidFill>
                  <a:schemeClr val="tx1"/>
                </a:solidFill>
              </a:rPr>
              <a:t> files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FWTools: file format conversions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ArcGIS: most popular in US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GRASS: open source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Quantum (or Q) GIS: open source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Google Earth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GIS Programming Languages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Python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Organizations/Datasets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EROS: </a:t>
            </a:r>
            <a:r>
              <a:rPr lang="en-US" sz="1000" dirty="0" err="1" smtClean="0">
                <a:solidFill>
                  <a:schemeClr val="tx1"/>
                </a:solidFill>
              </a:rPr>
              <a:t>LandSat</a:t>
            </a:r>
            <a:r>
              <a:rPr lang="en-US" sz="1000" dirty="0" smtClean="0">
                <a:solidFill>
                  <a:schemeClr val="tx1"/>
                </a:solidFill>
              </a:rPr>
              <a:t>, National Atlas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USGS, NOAA, NASA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NLCD, NHD, DRG/24k </a:t>
            </a:r>
            <a:r>
              <a:rPr lang="en-US" sz="1000" dirty="0" err="1" smtClean="0">
                <a:solidFill>
                  <a:schemeClr val="tx1"/>
                </a:solidFill>
              </a:rPr>
              <a:t>topo</a:t>
            </a:r>
            <a:r>
              <a:rPr lang="en-US" sz="1000" dirty="0" smtClean="0">
                <a:solidFill>
                  <a:schemeClr val="tx1"/>
                </a:solidFill>
              </a:rPr>
              <a:t>, DEMs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Oregon Geospatial Data Clearinghouse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FGDC, </a:t>
            </a:r>
            <a:r>
              <a:rPr lang="en-US" sz="1000" dirty="0" err="1" smtClean="0">
                <a:solidFill>
                  <a:schemeClr val="tx1"/>
                </a:solidFill>
              </a:rPr>
              <a:t>OpenGIS</a:t>
            </a:r>
            <a:endParaRPr lang="en-US" sz="10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3810000"/>
            <a:ext cx="35814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GPS Critical Points</a:t>
            </a:r>
            <a:r>
              <a:rPr lang="en-US" sz="1200" dirty="0" smtClean="0">
                <a:solidFill>
                  <a:schemeClr val="tx1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Don’t change the datum once you’ve collected data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Accuracy changes for each point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3581400" cy="381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Concepts: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Resolution/scale/extent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Accuracy&amp; precision, collection &amp; processing effects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Small Scale = large extent (1:250,000 is small scale)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Overall process: acquire, review/prep, assemble, analyze, render, distribute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RS data, derived data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Metadata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Attributes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Value types: String,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, double, dates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Queries and simple calculations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Statistics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GIS Methods: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Digitizing/editing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Rasters: subsample, mosaic/combine, crop, sample type conversions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Vectors: union, intersection, exclusion, merge/dissolve, generalize, buffer, clip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Raster to polygon, contours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Vector to raster: interpolation, point density,, IWD, polygon to raster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Raster math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Histograms, re-class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Simple stats: min, max, mean, mode (pixel, local, zonal)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81400" y="2438400"/>
            <a:ext cx="3276600" cy="1981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Cartography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Thematic layers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 Symbology: marks, patterns, colors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 Labeling: fonts, placement, embellishments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Map Elements: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Title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Legend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North arrow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Description: Author, date, projection, datum, units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Scale (bar or text)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Insets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 Rulers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55974"/>
              </p:ext>
            </p:extLst>
          </p:nvPr>
        </p:nvGraphicFramePr>
        <p:xfrm>
          <a:off x="0" y="4419600"/>
          <a:ext cx="6858000" cy="358139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6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793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File Extension</a:t>
                      </a:r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Name</a:t>
                      </a:r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Data Models</a:t>
                      </a:r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CRS</a:t>
                      </a:r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Georeference</a:t>
                      </a:r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Metadata</a:t>
                      </a:r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Support</a:t>
                      </a:r>
                      <a:endParaRPr lang="en-US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IMG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Imaging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Raster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 File?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Good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Folder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ERSI</a:t>
                      </a:r>
                      <a:r>
                        <a:rPr lang="en-US" sz="1000" baseline="0" dirty="0" smtClean="0"/>
                        <a:t> Grid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Raster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smtClean="0"/>
                        <a:t>Footnote:</a:t>
                      </a:r>
                      <a:r>
                        <a:rPr lang="en-US" sz="1000" baseline="0" smtClean="0"/>
                        <a:t> </a:t>
                      </a:r>
                      <a:r>
                        <a:rPr lang="en-US" sz="1000" smtClean="0"/>
                        <a:t>4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 File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ESRI Only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Folder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Coverage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Vector</a:t>
                      </a:r>
                      <a:r>
                        <a:rPr lang="en-US" sz="1000" baseline="0" dirty="0" smtClean="0"/>
                        <a:t> (6)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?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Legacy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JPG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JPEG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Raster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PRJ/WKT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World File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</a:t>
                      </a:r>
                      <a:r>
                        <a:rPr lang="en-US" sz="1000" baseline="0" dirty="0" smtClean="0"/>
                        <a:t> File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KML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Keyhole Markup Language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Raster, Vector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WGS84</a:t>
                      </a:r>
                      <a:r>
                        <a:rPr lang="en-US" sz="1000" baseline="0" dirty="0" smtClean="0"/>
                        <a:t> Geographic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 3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TIFF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Tagged Image File Format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Raster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 3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Good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ASC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ASCII GRID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Raster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PRJ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Excellent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BSQ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Binary</a:t>
                      </a:r>
                      <a:r>
                        <a:rPr lang="en-US" sz="1000" baseline="0" dirty="0" smtClean="0"/>
                        <a:t> Sequential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Raster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PRJ/WKT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Excellent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PNG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Portable</a:t>
                      </a:r>
                      <a:r>
                        <a:rPr lang="en-US" sz="1000" baseline="0" dirty="0" smtClean="0"/>
                        <a:t> Network Graphics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Raster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PRJ/WKT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World</a:t>
                      </a:r>
                      <a:r>
                        <a:rPr lang="en-US" sz="1000" baseline="0" dirty="0" smtClean="0"/>
                        <a:t> File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 File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SHP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Shapefile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Vector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PRJ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Excellent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TXT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Tab-delimited text file 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Points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PRJ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Excellent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CSV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Comma separated 8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Points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PRJ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XML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Excellent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GDB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GeoDatabase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All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ESRI</a:t>
                      </a:r>
                      <a:r>
                        <a:rPr lang="en-US" sz="1000" baseline="0" dirty="0" smtClean="0"/>
                        <a:t> only</a:t>
                      </a:r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0" y="8001000"/>
            <a:ext cx="3429000" cy="1143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1" rtlCol="0" anchor="t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Footnotes:</a:t>
            </a:r>
          </a:p>
          <a:p>
            <a:pPr marL="342900" indent="-342900"/>
            <a:r>
              <a:rPr lang="en-US" sz="1000" dirty="0" smtClean="0">
                <a:solidFill>
                  <a:schemeClr val="tx1"/>
                </a:solidFill>
              </a:rPr>
              <a:t>1. While popular, these are not really GIS formats</a:t>
            </a:r>
          </a:p>
          <a:p>
            <a:pPr marL="342900" indent="-342900"/>
            <a:r>
              <a:rPr lang="en-US" sz="1000" dirty="0" smtClean="0">
                <a:solidFill>
                  <a:schemeClr val="tx1"/>
                </a:solidFill>
              </a:rPr>
              <a:t>2. Can be internal with GeoTIFF Tags</a:t>
            </a:r>
          </a:p>
          <a:p>
            <a:pPr marL="342900" indent="-342900"/>
            <a:r>
              <a:rPr lang="en-US" sz="1000" dirty="0" smtClean="0">
                <a:solidFill>
                  <a:schemeClr val="tx1"/>
                </a:solidFill>
              </a:rPr>
              <a:t>3. Some metadata can be internal, XML file for full specification</a:t>
            </a:r>
          </a:p>
          <a:p>
            <a:pPr marL="342900" indent="-342900"/>
            <a:r>
              <a:rPr lang="en-US" sz="1000" dirty="0" smtClean="0">
                <a:solidFill>
                  <a:schemeClr val="tx1"/>
                </a:solidFill>
              </a:rPr>
              <a:t>4. GRID has a set of files that include georeferencing and CRS</a:t>
            </a:r>
          </a:p>
          <a:p>
            <a:pPr marL="342900" indent="-342900"/>
            <a:r>
              <a:rPr lang="en-US" sz="1000" dirty="0" smtClean="0">
                <a:solidFill>
                  <a:schemeClr val="tx1"/>
                </a:solidFill>
              </a:rPr>
              <a:t>5. E00 is for interchange.  Convert it to a Shapefile or coverage</a:t>
            </a:r>
          </a:p>
          <a:p>
            <a:pPr marL="342900" indent="-342900"/>
            <a:endParaRPr lang="en-US" sz="10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29000" y="8001000"/>
            <a:ext cx="3429000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1" rtlCol="0" anchor="t" anchorCtr="0">
            <a:noAutofit/>
          </a:bodyPr>
          <a:lstStyle/>
          <a:p>
            <a:pPr marL="342900" indent="-342900"/>
            <a:r>
              <a:rPr lang="en-US" sz="1000" dirty="0" smtClean="0">
                <a:solidFill>
                  <a:schemeClr val="tx1"/>
                </a:solidFill>
              </a:rPr>
              <a:t>6. Coverage's are ESRIs old topological vector format</a:t>
            </a:r>
          </a:p>
          <a:p>
            <a:pPr marL="342900" indent="-342900"/>
            <a:r>
              <a:rPr lang="en-US" sz="1000" dirty="0" smtClean="0">
                <a:solidFill>
                  <a:schemeClr val="tx1"/>
                </a:solidFill>
              </a:rPr>
              <a:t>7. TXT typically contain tab-delimited data with the first row as a header</a:t>
            </a:r>
          </a:p>
          <a:p>
            <a:pPr marL="342900" indent="-342900"/>
            <a:r>
              <a:rPr lang="en-US" sz="1000" dirty="0" smtClean="0">
                <a:solidFill>
                  <a:schemeClr val="tx1"/>
                </a:solidFill>
              </a:rPr>
              <a:t>8. CSVs can have problems with text that contain commas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0" y="8686800"/>
            <a:ext cx="34290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1" rtlCol="0" anchor="t" anchorCtr="0">
            <a:noAutofit/>
          </a:bodyPr>
          <a:lstStyle/>
          <a:p>
            <a:pPr marL="342900" indent="-342900"/>
            <a:r>
              <a:rPr lang="en-US" sz="1000" dirty="0" smtClean="0">
                <a:solidFill>
                  <a:schemeClr val="tx1"/>
                </a:solidFill>
              </a:rPr>
              <a:t>Sources: US Geological Survey, NASA’s Blue Marble dataset, </a:t>
            </a:r>
            <a:r>
              <a:rPr lang="en-US" sz="1000" dirty="0" err="1" smtClean="0">
                <a:solidFill>
                  <a:schemeClr val="tx1"/>
                </a:solidFill>
              </a:rPr>
              <a:t>NaturalEarth</a:t>
            </a:r>
            <a:r>
              <a:rPr lang="en-US" sz="1000" dirty="0" smtClean="0">
                <a:solidFill>
                  <a:schemeClr val="tx1"/>
                </a:solidFill>
              </a:rPr>
              <a:t>, State of Oregon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876</Words>
  <Application>Microsoft Office PowerPoint</Application>
  <PresentationFormat>On-screen Show (4:3)</PresentationFormat>
  <Paragraphs>284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</dc:creator>
  <cp:lastModifiedBy>jg2345</cp:lastModifiedBy>
  <cp:revision>49</cp:revision>
  <dcterms:created xsi:type="dcterms:W3CDTF">2011-11-19T15:35:25Z</dcterms:created>
  <dcterms:modified xsi:type="dcterms:W3CDTF">2017-09-08T15:54:32Z</dcterms:modified>
</cp:coreProperties>
</file>